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0" r:id="rId3"/>
    <p:sldId id="263" r:id="rId4"/>
    <p:sldId id="261" r:id="rId5"/>
    <p:sldId id="271" r:id="rId6"/>
    <p:sldId id="259" r:id="rId7"/>
    <p:sldId id="264" r:id="rId8"/>
    <p:sldId id="273" r:id="rId9"/>
    <p:sldId id="274" r:id="rId10"/>
    <p:sldId id="275" r:id="rId11"/>
    <p:sldId id="272" r:id="rId12"/>
    <p:sldId id="276" r:id="rId13"/>
    <p:sldId id="277" r:id="rId14"/>
    <p:sldId id="278" r:id="rId15"/>
    <p:sldId id="279" r:id="rId16"/>
    <p:sldId id="280" r:id="rId17"/>
    <p:sldId id="281" r:id="rId18"/>
    <p:sldId id="282" r:id="rId19"/>
    <p:sldId id="257" r:id="rId20"/>
    <p:sldId id="268" r:id="rId21"/>
    <p:sldId id="269" r:id="rId22"/>
    <p:sldId id="270" r:id="rId23"/>
    <p:sldId id="262" r:id="rId24"/>
    <p:sldId id="284" r:id="rId25"/>
    <p:sldId id="285" r:id="rId26"/>
    <p:sldId id="265" r:id="rId27"/>
    <p:sldId id="266"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316"/>
    <a:srgbClr val="CC4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6"/>
    <p:restoredTop sz="94231"/>
  </p:normalViewPr>
  <p:slideViewPr>
    <p:cSldViewPr snapToGrid="0" snapToObjects="1">
      <p:cViewPr varScale="1">
        <p:scale>
          <a:sx n="74" d="100"/>
          <a:sy n="74" d="100"/>
        </p:scale>
        <p:origin x="248" y="168"/>
      </p:cViewPr>
      <p:guideLst/>
    </p:cSldViewPr>
  </p:slideViewPr>
  <p:outlineViewPr>
    <p:cViewPr>
      <p:scale>
        <a:sx n="33" d="100"/>
        <a:sy n="33" d="100"/>
      </p:scale>
      <p:origin x="-48"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065F7-7BBE-8340-BEBF-8C979D7CC9AB}" type="datetimeFigureOut">
              <a:rPr lang="en-US" smtClean="0"/>
              <a:t>11/13/16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EA169-3063-9940-BBD7-910825858CB0}" type="slidenum">
              <a:rPr lang="en-US" smtClean="0"/>
              <a:t>‹#›</a:t>
            </a:fld>
            <a:endParaRPr lang="en-US"/>
          </a:p>
        </p:txBody>
      </p:sp>
    </p:spTree>
    <p:extLst>
      <p:ext uri="{BB962C8B-B14F-4D97-AF65-F5344CB8AC3E}">
        <p14:creationId xmlns:p14="http://schemas.microsoft.com/office/powerpoint/2010/main" val="1117414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7EA169-3063-9940-BBD7-910825858CB0}" type="slidenum">
              <a:rPr lang="en-US" smtClean="0"/>
              <a:t>1</a:t>
            </a:fld>
            <a:endParaRPr lang="en-US"/>
          </a:p>
        </p:txBody>
      </p:sp>
    </p:spTree>
    <p:extLst>
      <p:ext uri="{BB962C8B-B14F-4D97-AF65-F5344CB8AC3E}">
        <p14:creationId xmlns:p14="http://schemas.microsoft.com/office/powerpoint/2010/main" val="158392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7EA169-3063-9940-BBD7-910825858CB0}" type="slidenum">
              <a:rPr lang="en-US" smtClean="0"/>
              <a:t>19</a:t>
            </a:fld>
            <a:endParaRPr lang="en-US"/>
          </a:p>
        </p:txBody>
      </p:sp>
    </p:spTree>
    <p:extLst>
      <p:ext uri="{BB962C8B-B14F-4D97-AF65-F5344CB8AC3E}">
        <p14:creationId xmlns:p14="http://schemas.microsoft.com/office/powerpoint/2010/main" val="632840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11/13/16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11/13/16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smtClean="0">
                <a:solidFill>
                  <a:srgbClr val="7030A0"/>
                </a:solidFill>
              </a:rPr>
              <a:t>CMOS </a:t>
            </a:r>
            <a:r>
              <a:rPr lang="en-US" b="1" dirty="0">
                <a:solidFill>
                  <a:srgbClr val="7030A0"/>
                </a:solidFill>
              </a:rPr>
              <a:t>Inverter and Ring Oscillators </a:t>
            </a:r>
            <a:r>
              <a:rPr lang="en-US" dirty="0">
                <a:solidFill>
                  <a:srgbClr val="7030A0"/>
                </a:solidFill>
              </a:rPr>
              <a:t/>
            </a:r>
            <a:br>
              <a:rPr lang="en-US" dirty="0">
                <a:solidFill>
                  <a:srgbClr val="7030A0"/>
                </a:solidFill>
              </a:rPr>
            </a:br>
            <a:endParaRPr lang="en-US" dirty="0">
              <a:solidFill>
                <a:srgbClr val="7030A0"/>
              </a:solidFill>
            </a:endParaRPr>
          </a:p>
        </p:txBody>
      </p:sp>
      <p:sp>
        <p:nvSpPr>
          <p:cNvPr id="3" name="Subtitle 2"/>
          <p:cNvSpPr>
            <a:spLocks noGrp="1"/>
          </p:cNvSpPr>
          <p:nvPr>
            <p:ph type="subTitle" idx="1"/>
          </p:nvPr>
        </p:nvSpPr>
        <p:spPr/>
        <p:txBody>
          <a:bodyPr>
            <a:normAutofit fontScale="62500" lnSpcReduction="20000"/>
          </a:bodyPr>
          <a:lstStyle/>
          <a:p>
            <a:r>
              <a:rPr lang="en-US" dirty="0" err="1" smtClean="0">
                <a:solidFill>
                  <a:srgbClr val="FEF316"/>
                </a:solidFill>
              </a:rPr>
              <a:t>Assignmet</a:t>
            </a:r>
            <a:r>
              <a:rPr lang="en-US" dirty="0" smtClean="0">
                <a:solidFill>
                  <a:srgbClr val="FEF316"/>
                </a:solidFill>
              </a:rPr>
              <a:t>: 		Experiment( 7</a:t>
            </a:r>
            <a:r>
              <a:rPr lang="en-US" dirty="0" smtClean="0">
                <a:solidFill>
                  <a:srgbClr val="FEF316"/>
                </a:solidFill>
              </a:rPr>
              <a:t>)</a:t>
            </a:r>
          </a:p>
          <a:p>
            <a:r>
              <a:rPr lang="en-US" dirty="0" smtClean="0">
                <a:solidFill>
                  <a:srgbClr val="FEF316"/>
                </a:solidFill>
              </a:rPr>
              <a:t>Due date: 		Nov 13 2016 (Sunday)</a:t>
            </a:r>
            <a:endParaRPr lang="en-US" dirty="0" smtClean="0">
              <a:solidFill>
                <a:srgbClr val="FEF316"/>
              </a:solidFill>
            </a:endParaRPr>
          </a:p>
          <a:p>
            <a:r>
              <a:rPr lang="en-US" dirty="0" smtClean="0">
                <a:solidFill>
                  <a:srgbClr val="FEF316"/>
                </a:solidFill>
              </a:rPr>
              <a:t>Prepare by </a:t>
            </a:r>
            <a:r>
              <a:rPr lang="en-US" dirty="0" err="1" smtClean="0">
                <a:solidFill>
                  <a:srgbClr val="FEF316"/>
                </a:solidFill>
              </a:rPr>
              <a:t>studetns</a:t>
            </a:r>
            <a:r>
              <a:rPr lang="en-US" dirty="0" smtClean="0">
                <a:solidFill>
                  <a:srgbClr val="FEF316"/>
                </a:solidFill>
              </a:rPr>
              <a:t>: 	(1) </a:t>
            </a:r>
            <a:r>
              <a:rPr lang="en-US" dirty="0" err="1" smtClean="0">
                <a:solidFill>
                  <a:srgbClr val="FEF316"/>
                </a:solidFill>
              </a:rPr>
              <a:t>Saisao</a:t>
            </a:r>
            <a:r>
              <a:rPr lang="en-US" dirty="0" smtClean="0">
                <a:solidFill>
                  <a:srgbClr val="FEF316"/>
                </a:solidFill>
              </a:rPr>
              <a:t> </a:t>
            </a:r>
            <a:r>
              <a:rPr lang="en-US" dirty="0" err="1" smtClean="0">
                <a:solidFill>
                  <a:srgbClr val="FEF316"/>
                </a:solidFill>
              </a:rPr>
              <a:t>kham</a:t>
            </a:r>
            <a:r>
              <a:rPr lang="en-US" dirty="0" smtClean="0">
                <a:solidFill>
                  <a:srgbClr val="FEF316"/>
                </a:solidFill>
              </a:rPr>
              <a:t> [EE312]</a:t>
            </a:r>
          </a:p>
          <a:p>
            <a:r>
              <a:rPr lang="en-US" dirty="0" smtClean="0">
                <a:solidFill>
                  <a:srgbClr val="FEF316"/>
                </a:solidFill>
              </a:rPr>
              <a:t> 		</a:t>
            </a:r>
            <a:r>
              <a:rPr lang="en-US" dirty="0" smtClean="0">
                <a:solidFill>
                  <a:srgbClr val="FEF316"/>
                </a:solidFill>
              </a:rPr>
              <a:t>(</a:t>
            </a:r>
            <a:r>
              <a:rPr lang="en-US" dirty="0" smtClean="0">
                <a:solidFill>
                  <a:srgbClr val="FEF316"/>
                </a:solidFill>
              </a:rPr>
              <a:t>2) HAORU XIE [EE352]</a:t>
            </a:r>
          </a:p>
          <a:p>
            <a:r>
              <a:rPr lang="en-US" dirty="0" smtClean="0">
                <a:solidFill>
                  <a:srgbClr val="FEF316"/>
                </a:solidFill>
              </a:rPr>
              <a:t>Instructor: 	</a:t>
            </a:r>
            <a:r>
              <a:rPr lang="en-US" dirty="0" smtClean="0">
                <a:solidFill>
                  <a:srgbClr val="FEF316"/>
                </a:solidFill>
              </a:rPr>
              <a:t>Dr</a:t>
            </a:r>
            <a:r>
              <a:rPr lang="en-US" dirty="0" smtClean="0">
                <a:solidFill>
                  <a:srgbClr val="FEF316"/>
                </a:solidFill>
              </a:rPr>
              <a:t>. </a:t>
            </a:r>
            <a:r>
              <a:rPr lang="en-US" dirty="0" err="1" smtClean="0">
                <a:solidFill>
                  <a:srgbClr val="FEF316"/>
                </a:solidFill>
              </a:rPr>
              <a:t>LiU</a:t>
            </a:r>
            <a:endParaRPr lang="en-US" dirty="0" smtClean="0">
              <a:solidFill>
                <a:srgbClr val="FEF316"/>
              </a:solidFill>
            </a:endParaRPr>
          </a:p>
          <a:p>
            <a:pPr algn="ctr"/>
            <a:endParaRPr lang="en-US" dirty="0">
              <a:solidFill>
                <a:srgbClr val="FEF316"/>
              </a:solidFill>
            </a:endParaRPr>
          </a:p>
          <a:p>
            <a:pPr algn="ctr"/>
            <a:endParaRPr lang="en-US" dirty="0" smtClean="0">
              <a:solidFill>
                <a:srgbClr val="FEF316"/>
              </a:solidFill>
            </a:endParaRPr>
          </a:p>
          <a:p>
            <a:pPr algn="ctr"/>
            <a:endParaRPr lang="en-US" dirty="0">
              <a:solidFill>
                <a:srgbClr val="FEF316"/>
              </a:solidFill>
            </a:endParaRPr>
          </a:p>
          <a:p>
            <a:pPr algn="ctr"/>
            <a:endParaRPr lang="en-US" dirty="0" smtClean="0">
              <a:solidFill>
                <a:srgbClr val="FEF316"/>
              </a:solidFill>
            </a:endParaRPr>
          </a:p>
          <a:p>
            <a:pPr algn="ctr"/>
            <a:endParaRPr lang="en-US" dirty="0">
              <a:solidFill>
                <a:srgbClr val="FEF316"/>
              </a:solidFill>
            </a:endParaRPr>
          </a:p>
          <a:p>
            <a:pPr algn="ctr"/>
            <a:endParaRPr lang="en-US" dirty="0" smtClean="0">
              <a:solidFill>
                <a:srgbClr val="FEF316"/>
              </a:solidFill>
            </a:endParaRPr>
          </a:p>
          <a:p>
            <a:pPr algn="ctr"/>
            <a:endParaRPr lang="en-US" dirty="0">
              <a:solidFill>
                <a:srgbClr val="FEF316"/>
              </a:solidFill>
            </a:endParaRPr>
          </a:p>
          <a:p>
            <a:pPr algn="ctr"/>
            <a:endParaRPr lang="en-US" dirty="0" smtClean="0">
              <a:solidFill>
                <a:srgbClr val="FEF316"/>
              </a:solidFill>
            </a:endParaRPr>
          </a:p>
          <a:p>
            <a:pPr algn="ctr"/>
            <a:endParaRPr lang="en-US" dirty="0">
              <a:solidFill>
                <a:srgbClr val="FEF316"/>
              </a:solidFill>
            </a:endParaRPr>
          </a:p>
          <a:p>
            <a:pPr algn="ctr"/>
            <a:endParaRPr lang="en-US" dirty="0" smtClean="0">
              <a:solidFill>
                <a:srgbClr val="FEF316"/>
              </a:solidFill>
            </a:endParaRPr>
          </a:p>
          <a:p>
            <a:pPr algn="ctr"/>
            <a:endParaRPr lang="en-US" dirty="0">
              <a:solidFill>
                <a:srgbClr val="FEF316"/>
              </a:solidFill>
            </a:endParaRPr>
          </a:p>
          <a:p>
            <a:pPr algn="ctr"/>
            <a:endParaRPr lang="en-US" dirty="0" smtClean="0">
              <a:solidFill>
                <a:srgbClr val="FEF316"/>
              </a:solidFill>
            </a:endParaRPr>
          </a:p>
          <a:p>
            <a:pPr algn="ctr"/>
            <a:endParaRPr lang="en-US" dirty="0">
              <a:solidFill>
                <a:srgbClr val="FEF316"/>
              </a:solidFill>
            </a:endParaRPr>
          </a:p>
        </p:txBody>
      </p:sp>
    </p:spTree>
    <p:extLst>
      <p:ext uri="{BB962C8B-B14F-4D97-AF65-F5344CB8AC3E}">
        <p14:creationId xmlns:p14="http://schemas.microsoft.com/office/powerpoint/2010/main" val="627459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7030A0"/>
                </a:solidFill>
              </a:rPr>
              <a:t>Plot of power consumption as a function </a:t>
            </a:r>
            <a:r>
              <a:rPr lang="en-US" sz="2400" dirty="0" smtClean="0">
                <a:solidFill>
                  <a:srgbClr val="7030A0"/>
                </a:solidFill>
              </a:rPr>
              <a:t>of frequency</a:t>
            </a:r>
            <a:r>
              <a:rPr lang="en-US" sz="2400" dirty="0">
                <a:solidFill>
                  <a:srgbClr val="7030A0"/>
                </a:solidFill>
              </a:rPr>
              <a:t/>
            </a:r>
            <a:br>
              <a:rPr lang="en-US" sz="2400" dirty="0">
                <a:solidFill>
                  <a:srgbClr val="7030A0"/>
                </a:solidFill>
              </a:rPr>
            </a:br>
            <a:endParaRPr lang="en-US" sz="2400"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863" y="2318544"/>
            <a:ext cx="6515100" cy="3403600"/>
          </a:xfrm>
        </p:spPr>
      </p:pic>
    </p:spTree>
    <p:extLst>
      <p:ext uri="{BB962C8B-B14F-4D97-AF65-F5344CB8AC3E}">
        <p14:creationId xmlns:p14="http://schemas.microsoft.com/office/powerpoint/2010/main" val="6510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normAutofit/>
          </a:bodyPr>
          <a:lstStyle/>
          <a:p>
            <a:r>
              <a:rPr lang="en-US" dirty="0">
                <a:solidFill>
                  <a:srgbClr val="7030A0"/>
                </a:solidFill>
              </a:rPr>
              <a:t>Low-Power </a:t>
            </a:r>
            <a:r>
              <a:rPr lang="en-US" dirty="0" err="1">
                <a:solidFill>
                  <a:srgbClr val="7030A0"/>
                </a:solidFill>
              </a:rPr>
              <a:t>Schottky</a:t>
            </a:r>
            <a:r>
              <a:rPr lang="en-US" dirty="0">
                <a:solidFill>
                  <a:srgbClr val="7030A0"/>
                </a:solidFill>
              </a:rPr>
              <a:t> Inverter </a:t>
            </a:r>
            <a:r>
              <a:rPr lang="en-US" dirty="0" smtClean="0">
                <a:solidFill>
                  <a:srgbClr val="7030A0"/>
                </a:solidFill>
              </a:rPr>
              <a:t>Circuit</a:t>
            </a:r>
            <a:br>
              <a:rPr lang="en-US" dirty="0" smtClean="0">
                <a:solidFill>
                  <a:srgbClr val="7030A0"/>
                </a:solidFill>
              </a:rPr>
            </a:br>
            <a:r>
              <a:rPr lang="en-US" sz="2200" i="1" dirty="0">
                <a:solidFill>
                  <a:srgbClr val="7030A0"/>
                </a:solidFill>
              </a:rPr>
              <a:t/>
            </a:r>
            <a:br>
              <a:rPr lang="en-US" sz="2200" i="1" dirty="0">
                <a:solidFill>
                  <a:srgbClr val="7030A0"/>
                </a:solidFill>
              </a:rPr>
            </a:br>
            <a:endParaRPr lang="en-US" sz="2200" i="1" dirty="0">
              <a:solidFill>
                <a:srgbClr val="7030A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263" y="2375694"/>
            <a:ext cx="6464300" cy="3289300"/>
          </a:xfrm>
        </p:spPr>
      </p:pic>
    </p:spTree>
    <p:extLst>
      <p:ext uri="{BB962C8B-B14F-4D97-AF65-F5344CB8AC3E}">
        <p14:creationId xmlns:p14="http://schemas.microsoft.com/office/powerpoint/2010/main" val="10177151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7030A0"/>
                </a:solidFill>
              </a:rPr>
              <a:t>CMOS </a:t>
            </a:r>
            <a:r>
              <a:rPr lang="en-US" sz="2800" dirty="0" smtClean="0">
                <a:solidFill>
                  <a:srgbClr val="7030A0"/>
                </a:solidFill>
              </a:rPr>
              <a:t>inverters</a:t>
            </a:r>
            <a:endParaRPr lang="en-US" sz="2800"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8625" y="2249488"/>
            <a:ext cx="6771575" cy="3541712"/>
          </a:xfrm>
        </p:spPr>
      </p:pic>
    </p:spTree>
    <p:extLst>
      <p:ext uri="{BB962C8B-B14F-4D97-AF65-F5344CB8AC3E}">
        <p14:creationId xmlns:p14="http://schemas.microsoft.com/office/powerpoint/2010/main" val="53022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7030A0"/>
                </a:solidFill>
              </a:rPr>
              <a:t>CMOS inverters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4945" y="2249488"/>
            <a:ext cx="6578935" cy="3541712"/>
          </a:xfrm>
        </p:spPr>
      </p:pic>
      <p:sp>
        <p:nvSpPr>
          <p:cNvPr id="5" name="TextBox 4"/>
          <p:cNvSpPr txBox="1"/>
          <p:nvPr/>
        </p:nvSpPr>
        <p:spPr>
          <a:xfrm>
            <a:off x="4595812" y="5943600"/>
            <a:ext cx="2997200" cy="369332"/>
          </a:xfrm>
          <a:prstGeom prst="rect">
            <a:avLst/>
          </a:prstGeom>
          <a:noFill/>
        </p:spPr>
        <p:txBody>
          <a:bodyPr wrap="square" rtlCol="0">
            <a:spAutoFit/>
          </a:bodyPr>
          <a:lstStyle/>
          <a:p>
            <a:r>
              <a:rPr lang="en-US"/>
              <a:t>Frequency=3.717 MHz</a:t>
            </a:r>
          </a:p>
        </p:txBody>
      </p:sp>
    </p:spTree>
    <p:extLst>
      <p:ext uri="{BB962C8B-B14F-4D97-AF65-F5344CB8AC3E}">
        <p14:creationId xmlns:p14="http://schemas.microsoft.com/office/powerpoint/2010/main" val="284605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7030A0"/>
                </a:solidFill>
              </a:rPr>
              <a:t>Table of frequency versus capacitance</a:t>
            </a:r>
            <a:br>
              <a:rPr lang="en-US" sz="2800" dirty="0">
                <a:solidFill>
                  <a:srgbClr val="7030A0"/>
                </a:solidFill>
              </a:rPr>
            </a:br>
            <a:endParaRPr lang="en-US" sz="2800"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445" y="2811727"/>
            <a:ext cx="4303512" cy="19126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934633"/>
            <a:ext cx="5384800" cy="3327400"/>
          </a:xfrm>
          <a:prstGeom prst="rect">
            <a:avLst/>
          </a:prstGeom>
        </p:spPr>
      </p:pic>
    </p:spTree>
    <p:extLst>
      <p:ext uri="{BB962C8B-B14F-4D97-AF65-F5344CB8AC3E}">
        <p14:creationId xmlns:p14="http://schemas.microsoft.com/office/powerpoint/2010/main" val="1232688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7030A0"/>
                </a:solidFill>
              </a:rPr>
              <a:t>images </a:t>
            </a:r>
            <a:r>
              <a:rPr lang="en-US" sz="2400" dirty="0">
                <a:solidFill>
                  <a:srgbClr val="7030A0"/>
                </a:solidFill>
              </a:rPr>
              <a:t>for the </a:t>
            </a:r>
            <a:r>
              <a:rPr lang="en-US" sz="2400" dirty="0" smtClean="0">
                <a:solidFill>
                  <a:srgbClr val="7030A0"/>
                </a:solidFill>
              </a:rPr>
              <a:t>data with </a:t>
            </a:r>
            <a:r>
              <a:rPr lang="en-US" sz="2400" dirty="0">
                <a:solidFill>
                  <a:srgbClr val="7030A0"/>
                </a:solidFill>
              </a:rPr>
              <a:t>the waveform at low frequency.</a:t>
            </a:r>
            <a:br>
              <a:rPr lang="en-US" sz="2400" dirty="0">
                <a:solidFill>
                  <a:srgbClr val="7030A0"/>
                </a:solidFill>
              </a:rPr>
            </a:br>
            <a:endParaRPr lang="en-US" sz="2400"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283" y="2249488"/>
            <a:ext cx="5567268" cy="29997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2249488"/>
            <a:ext cx="5520267" cy="2999768"/>
          </a:xfrm>
          <a:prstGeom prst="rect">
            <a:avLst/>
          </a:prstGeom>
        </p:spPr>
      </p:pic>
    </p:spTree>
    <p:extLst>
      <p:ext uri="{BB962C8B-B14F-4D97-AF65-F5344CB8AC3E}">
        <p14:creationId xmlns:p14="http://schemas.microsoft.com/office/powerpoint/2010/main" val="823474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7030A0"/>
                </a:solidFill>
              </a:rPr>
              <a:t>images for the data with the waveform at low frequency.</a:t>
            </a:r>
            <a:br>
              <a:rPr lang="en-US" sz="2400" dirty="0">
                <a:solidFill>
                  <a:srgbClr val="7030A0"/>
                </a:solidFill>
              </a:rPr>
            </a:br>
            <a:endParaRPr lang="en-US" sz="2400"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718" y="2571222"/>
            <a:ext cx="5611384" cy="30167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439" y="2544366"/>
            <a:ext cx="5676561" cy="3070490"/>
          </a:xfrm>
          <a:prstGeom prst="rect">
            <a:avLst/>
          </a:prstGeom>
        </p:spPr>
      </p:pic>
    </p:spTree>
    <p:extLst>
      <p:ext uri="{BB962C8B-B14F-4D97-AF65-F5344CB8AC3E}">
        <p14:creationId xmlns:p14="http://schemas.microsoft.com/office/powerpoint/2010/main" val="375162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7030A0"/>
                </a:solidFill>
              </a:rPr>
              <a:t>images for the data with the waveform at low frequency.</a:t>
            </a:r>
            <a:br>
              <a:rPr lang="en-US" sz="2400" dirty="0">
                <a:solidFill>
                  <a:srgbClr val="7030A0"/>
                </a:solidFill>
              </a:rPr>
            </a:br>
            <a:endParaRPr lang="en-US" sz="2400"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319" y="2249488"/>
            <a:ext cx="6142481" cy="3300103"/>
          </a:xfrm>
        </p:spPr>
      </p:pic>
    </p:spTree>
    <p:extLst>
      <p:ext uri="{BB962C8B-B14F-4D97-AF65-F5344CB8AC3E}">
        <p14:creationId xmlns:p14="http://schemas.microsoft.com/office/powerpoint/2010/main" val="1493619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Truth table of D flip flop:</a:t>
            </a:r>
            <a:br>
              <a:rPr lang="en-US" dirty="0">
                <a:solidFill>
                  <a:srgbClr val="7030A0"/>
                </a:solidFill>
              </a:rPr>
            </a:b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3962" y="2097088"/>
            <a:ext cx="2120900" cy="2260600"/>
          </a:xfrm>
        </p:spPr>
      </p:pic>
      <p:sp>
        <p:nvSpPr>
          <p:cNvPr id="5" name="TextBox 4"/>
          <p:cNvSpPr txBox="1"/>
          <p:nvPr/>
        </p:nvSpPr>
        <p:spPr>
          <a:xfrm>
            <a:off x="4779673" y="5150929"/>
            <a:ext cx="5046134" cy="923330"/>
          </a:xfrm>
          <a:prstGeom prst="rect">
            <a:avLst/>
          </a:prstGeom>
          <a:noFill/>
        </p:spPr>
        <p:txBody>
          <a:bodyPr wrap="square" rtlCol="0">
            <a:spAutoFit/>
          </a:bodyPr>
          <a:lstStyle/>
          <a:p>
            <a:r>
              <a:rPr lang="en-US" dirty="0" smtClean="0"/>
              <a:t>Q only change and </a:t>
            </a:r>
            <a:r>
              <a:rPr lang="en-US" dirty="0" err="1" smtClean="0"/>
              <a:t>clk</a:t>
            </a:r>
            <a:r>
              <a:rPr lang="en-US" dirty="0" smtClean="0"/>
              <a:t> is 1</a:t>
            </a:r>
          </a:p>
          <a:p>
            <a:r>
              <a:rPr lang="en-US" dirty="0"/>
              <a:t>When </a:t>
            </a:r>
            <a:r>
              <a:rPr lang="en-US" dirty="0" err="1" smtClean="0"/>
              <a:t>clk</a:t>
            </a:r>
            <a:r>
              <a:rPr lang="en-US" dirty="0" smtClean="0"/>
              <a:t> </a:t>
            </a:r>
            <a:r>
              <a:rPr lang="en-US" dirty="0"/>
              <a:t>is 1 with D is 0, Q is 0. </a:t>
            </a:r>
          </a:p>
          <a:p>
            <a:r>
              <a:rPr lang="en-US" dirty="0"/>
              <a:t>When </a:t>
            </a:r>
            <a:r>
              <a:rPr lang="en-US" dirty="0" err="1" smtClean="0"/>
              <a:t>clk</a:t>
            </a:r>
            <a:r>
              <a:rPr lang="en-US" dirty="0" smtClean="0"/>
              <a:t> </a:t>
            </a:r>
            <a:r>
              <a:rPr lang="en-US" dirty="0"/>
              <a:t>is 1 with D is 1, Q is 1</a:t>
            </a:r>
            <a:r>
              <a:rPr lang="en-US" dirty="0" smtClean="0"/>
              <a:t>.</a:t>
            </a:r>
            <a:endParaRPr lang="en-US" dirty="0"/>
          </a:p>
        </p:txBody>
      </p:sp>
    </p:spTree>
    <p:extLst>
      <p:ext uri="{BB962C8B-B14F-4D97-AF65-F5344CB8AC3E}">
        <p14:creationId xmlns:p14="http://schemas.microsoft.com/office/powerpoint/2010/main" val="1653139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
            </a:r>
            <a:br>
              <a:rPr lang="en-US" sz="2000" dirty="0" smtClean="0"/>
            </a:br>
            <a:r>
              <a:rPr lang="en-US" sz="2000" dirty="0" smtClean="0">
                <a:solidFill>
                  <a:srgbClr val="7030A0"/>
                </a:solidFill>
              </a:rPr>
              <a:t>Parts needed: </a:t>
            </a:r>
            <a:r>
              <a:rPr lang="en-US" sz="2000" dirty="0" smtClean="0"/>
              <a:t/>
            </a:r>
            <a:br>
              <a:rPr lang="en-US" sz="2000" dirty="0" smtClean="0"/>
            </a:br>
            <a:r>
              <a:rPr lang="en-US" sz="2000" dirty="0" smtClean="0"/>
              <a:t>CD4007 </a:t>
            </a:r>
            <a:r>
              <a:rPr lang="en-US" sz="2000" dirty="0"/>
              <a:t>CMOS </a:t>
            </a:r>
            <a:r>
              <a:rPr lang="en-US" sz="2000" dirty="0" smtClean="0"/>
              <a:t>inverter,</a:t>
            </a:r>
            <a:r>
              <a:rPr lang="en-US" sz="2000" dirty="0"/>
              <a:t/>
            </a:r>
            <a:br>
              <a:rPr lang="en-US" sz="2000" dirty="0"/>
            </a:br>
            <a:r>
              <a:rPr lang="en-US" sz="2000" dirty="0" smtClean="0"/>
              <a:t>two </a:t>
            </a:r>
            <a:r>
              <a:rPr lang="en-US" sz="2000" dirty="0"/>
              <a:t>74LS00 IC chips containing low- power </a:t>
            </a:r>
            <a:r>
              <a:rPr lang="en-US" sz="2000" dirty="0" err="1"/>
              <a:t>Schottky</a:t>
            </a:r>
            <a:r>
              <a:rPr lang="en-US" sz="2000" dirty="0"/>
              <a:t> NAND gates </a:t>
            </a:r>
            <a:r>
              <a:rPr lang="en-US" sz="2000" dirty="0" smtClean="0"/>
              <a:t/>
            </a:r>
            <a:br>
              <a:rPr lang="en-US" sz="2000" dirty="0" smtClean="0"/>
            </a:br>
            <a:r>
              <a:rPr lang="en-US" sz="2000" dirty="0" err="1"/>
              <a:t>Schottky</a:t>
            </a:r>
            <a:r>
              <a:rPr lang="en-US" sz="2000" dirty="0"/>
              <a:t> NAND gates </a:t>
            </a:r>
            <a:br>
              <a:rPr lang="en-US" sz="2000" dirty="0"/>
            </a:br>
            <a:r>
              <a:rPr lang="en-US" sz="2000" dirty="0"/>
              <a:t/>
            </a:r>
            <a:br>
              <a:rPr lang="en-US" sz="2000" dirty="0"/>
            </a:br>
            <a:endParaRPr lang="en-US" sz="2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412" y="2038709"/>
            <a:ext cx="4980317" cy="373523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770" y="2038709"/>
            <a:ext cx="4980317" cy="3735238"/>
          </a:xfrm>
          <a:prstGeom prst="rect">
            <a:avLst/>
          </a:prstGeom>
        </p:spPr>
      </p:pic>
    </p:spTree>
    <p:extLst>
      <p:ext uri="{BB962C8B-B14F-4D97-AF65-F5344CB8AC3E}">
        <p14:creationId xmlns:p14="http://schemas.microsoft.com/office/powerpoint/2010/main" val="11215605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Scoring </a:t>
            </a:r>
            <a:r>
              <a:rPr lang="en-US" dirty="0" smtClean="0">
                <a:solidFill>
                  <a:srgbClr val="7030A0"/>
                </a:solidFill>
              </a:rPr>
              <a:t>Sheet</a:t>
            </a: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5704" y="1676400"/>
            <a:ext cx="3408695" cy="3742267"/>
          </a:xfrm>
        </p:spPr>
      </p:pic>
      <p:sp>
        <p:nvSpPr>
          <p:cNvPr id="5" name="TextBox 4"/>
          <p:cNvSpPr txBox="1"/>
          <p:nvPr/>
        </p:nvSpPr>
        <p:spPr>
          <a:xfrm>
            <a:off x="2370667" y="5909733"/>
            <a:ext cx="184731" cy="369332"/>
          </a:xfrm>
          <a:prstGeom prst="rect">
            <a:avLst/>
          </a:prstGeom>
          <a:noFill/>
        </p:spPr>
        <p:txBody>
          <a:bodyPr wrap="none" rtlCol="0">
            <a:spAutoFit/>
          </a:bodyPr>
          <a:lstStyle/>
          <a:p>
            <a:endParaRPr lang="en-US" dirty="0"/>
          </a:p>
        </p:txBody>
      </p:sp>
      <p:sp>
        <p:nvSpPr>
          <p:cNvPr id="6" name="TextBox 5"/>
          <p:cNvSpPr txBox="1"/>
          <p:nvPr/>
        </p:nvSpPr>
        <p:spPr>
          <a:xfrm>
            <a:off x="965200" y="5657671"/>
            <a:ext cx="10391947" cy="1200329"/>
          </a:xfrm>
          <a:prstGeom prst="rect">
            <a:avLst/>
          </a:prstGeom>
          <a:noFill/>
        </p:spPr>
        <p:txBody>
          <a:bodyPr wrap="none" rtlCol="0">
            <a:spAutoFit/>
          </a:bodyPr>
          <a:lstStyle/>
          <a:p>
            <a:r>
              <a:rPr lang="en-US" dirty="0"/>
              <a:t>“This report is prepared by </a:t>
            </a:r>
            <a:r>
              <a:rPr lang="en-US" dirty="0" err="1" smtClean="0"/>
              <a:t>Saisao</a:t>
            </a:r>
            <a:r>
              <a:rPr lang="en-US" dirty="0" smtClean="0"/>
              <a:t> Kham, </a:t>
            </a:r>
            <a:r>
              <a:rPr lang="en-US" dirty="0"/>
              <a:t>who is the first author and prepared the original draft of the report, </a:t>
            </a:r>
            <a:endParaRPr lang="en-US" dirty="0" smtClean="0"/>
          </a:p>
          <a:p>
            <a:r>
              <a:rPr lang="en-US" dirty="0" smtClean="0"/>
              <a:t>and </a:t>
            </a:r>
            <a:r>
              <a:rPr lang="en-US" dirty="0" err="1" smtClean="0"/>
              <a:t>Haoru</a:t>
            </a:r>
            <a:r>
              <a:rPr lang="en-US" dirty="0" smtClean="0"/>
              <a:t> </a:t>
            </a:r>
            <a:r>
              <a:rPr lang="en-US" dirty="0" err="1" smtClean="0"/>
              <a:t>Xie</a:t>
            </a:r>
            <a:r>
              <a:rPr lang="en-US" dirty="0" smtClean="0"/>
              <a:t>, </a:t>
            </a:r>
            <a:r>
              <a:rPr lang="en-US" dirty="0"/>
              <a:t>who is the second author and revised the report.” </a:t>
            </a:r>
          </a:p>
          <a:p>
            <a:r>
              <a:rPr lang="en-US" dirty="0"/>
              <a:t>“We certify that both team members participated and contributed equally on report preparation.” </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134" y="1640206"/>
            <a:ext cx="3533986" cy="3778461"/>
          </a:xfrm>
          <a:prstGeom prst="rect">
            <a:avLst/>
          </a:prstGeom>
        </p:spPr>
      </p:pic>
    </p:spTree>
    <p:extLst>
      <p:ext uri="{BB962C8B-B14F-4D97-AF65-F5344CB8AC3E}">
        <p14:creationId xmlns:p14="http://schemas.microsoft.com/office/powerpoint/2010/main" val="14959361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7030A0"/>
                </a:solidFill>
              </a:rPr>
              <a:t>ProcessING</a:t>
            </a:r>
            <a:r>
              <a:rPr lang="en-US" dirty="0" smtClean="0">
                <a:solidFill>
                  <a:srgbClr val="7030A0"/>
                </a:solidFill>
              </a:rPr>
              <a:t> images</a:t>
            </a:r>
            <a:endParaRPr lang="en-US" dirty="0">
              <a:solidFill>
                <a:srgbClr val="7030A0"/>
              </a:solidFill>
            </a:endParaRPr>
          </a:p>
        </p:txBody>
      </p:sp>
      <p:pic>
        <p:nvPicPr>
          <p:cNvPr id="14" name="Content Placeholder 1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097088"/>
            <a:ext cx="4722282" cy="3541712"/>
          </a:xfr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069" y="2097088"/>
            <a:ext cx="4722283" cy="3541712"/>
          </a:xfrm>
          <a:prstGeom prst="rect">
            <a:avLst/>
          </a:prstGeom>
        </p:spPr>
      </p:pic>
    </p:spTree>
    <p:extLst>
      <p:ext uri="{BB962C8B-B14F-4D97-AF65-F5344CB8AC3E}">
        <p14:creationId xmlns:p14="http://schemas.microsoft.com/office/powerpoint/2010/main" val="1685664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7030A0"/>
                </a:solidFill>
              </a:rPr>
              <a:t>ProcessING</a:t>
            </a:r>
            <a:r>
              <a:rPr lang="en-US" dirty="0">
                <a:solidFill>
                  <a:srgbClr val="7030A0"/>
                </a:solidFill>
              </a:rPr>
              <a:t> images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339" y="2418821"/>
            <a:ext cx="4722282" cy="35417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2450042"/>
            <a:ext cx="4680654" cy="3510491"/>
          </a:xfrm>
          <a:prstGeom prst="rect">
            <a:avLst/>
          </a:prstGeom>
        </p:spPr>
      </p:pic>
    </p:spTree>
    <p:extLst>
      <p:ext uri="{BB962C8B-B14F-4D97-AF65-F5344CB8AC3E}">
        <p14:creationId xmlns:p14="http://schemas.microsoft.com/office/powerpoint/2010/main" val="1057587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7030A0"/>
                </a:solidFill>
              </a:rPr>
              <a:t>ProcessING</a:t>
            </a:r>
            <a:r>
              <a:rPr lang="en-US" dirty="0">
                <a:solidFill>
                  <a:srgbClr val="7030A0"/>
                </a:solidFill>
              </a:rPr>
              <a:t> images</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300288"/>
            <a:ext cx="4722282" cy="35417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152" y="2372166"/>
            <a:ext cx="2548467" cy="3397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9077" y="2372166"/>
            <a:ext cx="2548467" cy="3397956"/>
          </a:xfrm>
          <a:prstGeom prst="rect">
            <a:avLst/>
          </a:prstGeom>
        </p:spPr>
      </p:pic>
    </p:spTree>
    <p:extLst>
      <p:ext uri="{BB962C8B-B14F-4D97-AF65-F5344CB8AC3E}">
        <p14:creationId xmlns:p14="http://schemas.microsoft.com/office/powerpoint/2010/main" val="1368623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Discussion </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a:solidFill>
                  <a:srgbClr val="C00000"/>
                </a:solidFill>
              </a:rPr>
              <a:t>T</a:t>
            </a:r>
            <a:r>
              <a:rPr lang="en-US" dirty="0" smtClean="0">
                <a:solidFill>
                  <a:srgbClr val="C00000"/>
                </a:solidFill>
              </a:rPr>
              <a:t>he </a:t>
            </a:r>
            <a:r>
              <a:rPr lang="en-US" dirty="0">
                <a:solidFill>
                  <a:srgbClr val="C00000"/>
                </a:solidFill>
              </a:rPr>
              <a:t>frequency dependence of the power consumption of a CMOS inverter</a:t>
            </a:r>
            <a:r>
              <a:rPr lang="en-US" dirty="0"/>
              <a:t> </a:t>
            </a:r>
            <a:endParaRPr lang="en-US" dirty="0" smtClean="0"/>
          </a:p>
          <a:p>
            <a:pPr marL="0" indent="0">
              <a:buNone/>
            </a:pPr>
            <a:r>
              <a:rPr lang="en-US" dirty="0" smtClean="0">
                <a:solidFill>
                  <a:srgbClr val="C00000"/>
                </a:solidFill>
              </a:rPr>
              <a:t>(1) Why </a:t>
            </a:r>
            <a:r>
              <a:rPr lang="en-US" dirty="0">
                <a:solidFill>
                  <a:srgbClr val="C00000"/>
                </a:solidFill>
              </a:rPr>
              <a:t>worry about </a:t>
            </a:r>
            <a:r>
              <a:rPr lang="en-US" dirty="0" smtClean="0">
                <a:solidFill>
                  <a:srgbClr val="C00000"/>
                </a:solidFill>
              </a:rPr>
              <a:t>power</a:t>
            </a:r>
            <a:r>
              <a:rPr lang="en-US" dirty="0">
                <a:solidFill>
                  <a:srgbClr val="C00000"/>
                </a:solidFill>
              </a:rPr>
              <a:t>?</a:t>
            </a:r>
          </a:p>
          <a:p>
            <a:pPr marL="0" indent="0">
              <a:buNone/>
            </a:pPr>
            <a:r>
              <a:rPr lang="en-US" dirty="0"/>
              <a:t>Heat Dissipation </a:t>
            </a:r>
            <a:endParaRPr lang="en-US" i="1" dirty="0" smtClean="0">
              <a:solidFill>
                <a:srgbClr val="C00000"/>
              </a:solidFill>
            </a:endParaRPr>
          </a:p>
          <a:p>
            <a:pPr marL="0" indent="0">
              <a:buNone/>
            </a:pPr>
            <a:r>
              <a:rPr lang="en-US" i="1" dirty="0" smtClean="0">
                <a:solidFill>
                  <a:srgbClr val="C00000"/>
                </a:solidFill>
              </a:rPr>
              <a:t>(2) High </a:t>
            </a:r>
            <a:r>
              <a:rPr lang="en-US" i="1" dirty="0">
                <a:solidFill>
                  <a:srgbClr val="C00000"/>
                </a:solidFill>
              </a:rPr>
              <a:t>End Power Consumption </a:t>
            </a:r>
          </a:p>
          <a:p>
            <a:pPr marL="0" indent="0">
              <a:buNone/>
            </a:pPr>
            <a:r>
              <a:rPr lang="en-US" dirty="0" smtClean="0"/>
              <a:t>While </a:t>
            </a:r>
            <a:r>
              <a:rPr lang="en-US" dirty="0"/>
              <a:t>you can probably afford to pay for 100-200W of power for your </a:t>
            </a:r>
            <a:r>
              <a:rPr lang="en-US" dirty="0" smtClean="0"/>
              <a:t>desktop. Getting </a:t>
            </a:r>
            <a:r>
              <a:rPr lang="en-US" dirty="0"/>
              <a:t>that heat off the chip and out of the box is </a:t>
            </a:r>
            <a:r>
              <a:rPr lang="en-US" dirty="0" smtClean="0"/>
              <a:t>expensive.</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18166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Discussion</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solidFill>
                  <a:srgbClr val="C00000"/>
                </a:solidFill>
              </a:rPr>
              <a:t>Characteristics of CMOS </a:t>
            </a:r>
            <a:r>
              <a:rPr lang="en-US" b="1" dirty="0" smtClean="0">
                <a:solidFill>
                  <a:srgbClr val="C00000"/>
                </a:solidFill>
              </a:rPr>
              <a:t>logic</a:t>
            </a:r>
          </a:p>
          <a:p>
            <a:r>
              <a:rPr lang="en-US" dirty="0"/>
              <a:t>Rise and fall times are controlled: The rise and falls are usually ramps instead of step functions, and they are 20 - 40% longer than the propagation delays.</a:t>
            </a:r>
            <a:endParaRPr lang="en-US" b="1" dirty="0" smtClean="0"/>
          </a:p>
          <a:p>
            <a:r>
              <a:rPr lang="en-US" dirty="0"/>
              <a:t>Dissipates low power: The power dissipation is dependent on the power supply voltage, frequency, output load, and input rise time. At 1 MHz and 50 pF load, the power dissipation is typically 10 </a:t>
            </a:r>
            <a:r>
              <a:rPr lang="en-US" dirty="0" err="1"/>
              <a:t>nW</a:t>
            </a:r>
            <a:r>
              <a:rPr lang="en-US" dirty="0"/>
              <a:t> per </a:t>
            </a:r>
            <a:r>
              <a:rPr lang="en-US" dirty="0" smtClean="0"/>
              <a:t>gate</a:t>
            </a:r>
          </a:p>
          <a:p>
            <a:r>
              <a:rPr lang="en-US" dirty="0"/>
              <a:t>Levels of the logic signal will be essentially equal to the power supplied since the input impedance is so high</a:t>
            </a:r>
          </a:p>
        </p:txBody>
      </p:sp>
    </p:spTree>
    <p:extLst>
      <p:ext uri="{BB962C8B-B14F-4D97-AF65-F5344CB8AC3E}">
        <p14:creationId xmlns:p14="http://schemas.microsoft.com/office/powerpoint/2010/main" val="186971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Discussion</a:t>
            </a:r>
            <a:endParaRPr lang="en-US" dirty="0"/>
          </a:p>
        </p:txBody>
      </p:sp>
      <p:sp>
        <p:nvSpPr>
          <p:cNvPr id="3" name="Content Placeholder 2"/>
          <p:cNvSpPr>
            <a:spLocks noGrp="1"/>
          </p:cNvSpPr>
          <p:nvPr>
            <p:ph idx="1"/>
          </p:nvPr>
        </p:nvSpPr>
        <p:spPr/>
        <p:txBody>
          <a:bodyPr/>
          <a:lstStyle/>
          <a:p>
            <a:r>
              <a:rPr lang="en-US" b="1" dirty="0">
                <a:solidFill>
                  <a:srgbClr val="C00000"/>
                </a:solidFill>
              </a:rPr>
              <a:t>Characteristics of </a:t>
            </a:r>
            <a:r>
              <a:rPr lang="en-US" b="1" dirty="0" smtClean="0">
                <a:solidFill>
                  <a:srgbClr val="C00000"/>
                </a:solidFill>
              </a:rPr>
              <a:t>TTL logic OR </a:t>
            </a:r>
            <a:r>
              <a:rPr lang="en-US" dirty="0">
                <a:solidFill>
                  <a:srgbClr val="C00000"/>
                </a:solidFill>
              </a:rPr>
              <a:t>low-power </a:t>
            </a:r>
            <a:r>
              <a:rPr lang="en-US" dirty="0" err="1">
                <a:solidFill>
                  <a:srgbClr val="C00000"/>
                </a:solidFill>
              </a:rPr>
              <a:t>Schottky</a:t>
            </a:r>
            <a:r>
              <a:rPr lang="en-US" dirty="0">
                <a:solidFill>
                  <a:srgbClr val="C00000"/>
                </a:solidFill>
              </a:rPr>
              <a:t> gates </a:t>
            </a:r>
          </a:p>
          <a:p>
            <a:r>
              <a:rPr lang="en-US" dirty="0"/>
              <a:t>Power dissipation is usually 10 </a:t>
            </a:r>
            <a:r>
              <a:rPr lang="en-US" dirty="0" err="1"/>
              <a:t>mW</a:t>
            </a:r>
            <a:r>
              <a:rPr lang="en-US" dirty="0"/>
              <a:t> per </a:t>
            </a:r>
            <a:r>
              <a:rPr lang="en-US" dirty="0" smtClean="0"/>
              <a:t>gate</a:t>
            </a:r>
          </a:p>
          <a:p>
            <a:r>
              <a:rPr lang="en-US" dirty="0"/>
              <a:t>Propagation delays are 10 </a:t>
            </a:r>
            <a:r>
              <a:rPr lang="en-US" dirty="0" err="1"/>
              <a:t>nS</a:t>
            </a:r>
            <a:r>
              <a:rPr lang="en-US" dirty="0"/>
              <a:t> when driving a 15 pF/400 ohm </a:t>
            </a:r>
            <a:r>
              <a:rPr lang="en-US" dirty="0" smtClean="0"/>
              <a:t>load</a:t>
            </a:r>
          </a:p>
          <a:p>
            <a:r>
              <a:rPr lang="en-US" dirty="0"/>
              <a:t>Voltage levels range from 0 to </a:t>
            </a:r>
            <a:r>
              <a:rPr lang="en-US" dirty="0" err="1"/>
              <a:t>Vcc</a:t>
            </a:r>
            <a:r>
              <a:rPr lang="en-US" dirty="0"/>
              <a:t> where </a:t>
            </a:r>
            <a:r>
              <a:rPr lang="en-US" dirty="0" err="1"/>
              <a:t>Vcc</a:t>
            </a:r>
            <a:r>
              <a:rPr lang="en-US" dirty="0"/>
              <a:t> is typically 4.75V - 5.25V. Voltage range 0V - 0.8V creates logic level 0. Voltage range 2V - </a:t>
            </a:r>
            <a:r>
              <a:rPr lang="en-US" dirty="0" err="1"/>
              <a:t>Vcc</a:t>
            </a:r>
            <a:r>
              <a:rPr lang="en-US" dirty="0"/>
              <a:t> creates logic level 1.</a:t>
            </a:r>
          </a:p>
        </p:txBody>
      </p:sp>
    </p:spTree>
    <p:extLst>
      <p:ext uri="{BB962C8B-B14F-4D97-AF65-F5344CB8AC3E}">
        <p14:creationId xmlns:p14="http://schemas.microsoft.com/office/powerpoint/2010/main" val="180520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Conclusion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dirty="0"/>
              <a:t>CMOS</a:t>
            </a:r>
            <a:r>
              <a:rPr lang="en-US" dirty="0"/>
              <a:t> gates are very simple. </a:t>
            </a:r>
            <a:endParaRPr lang="en-US" dirty="0" smtClean="0"/>
          </a:p>
          <a:p>
            <a:r>
              <a:rPr lang="en-US" dirty="0" smtClean="0"/>
              <a:t>The </a:t>
            </a:r>
            <a:r>
              <a:rPr lang="en-US" dirty="0"/>
              <a:t>basic gate is a inverter, which is only two transistors. </a:t>
            </a:r>
            <a:endParaRPr lang="en-US" dirty="0" smtClean="0"/>
          </a:p>
          <a:p>
            <a:r>
              <a:rPr lang="en-US" dirty="0" smtClean="0"/>
              <a:t>This </a:t>
            </a:r>
            <a:r>
              <a:rPr lang="en-US" dirty="0"/>
              <a:t>together with the low power consumption means it lends itself well to dense </a:t>
            </a:r>
            <a:r>
              <a:rPr lang="en-US" dirty="0" err="1"/>
              <a:t>itegration</a:t>
            </a:r>
            <a:r>
              <a:rPr lang="en-US" dirty="0"/>
              <a:t>. </a:t>
            </a:r>
            <a:endParaRPr lang="en-US" dirty="0" smtClean="0"/>
          </a:p>
          <a:p>
            <a:r>
              <a:rPr lang="en-US" dirty="0" smtClean="0"/>
              <a:t>Or </a:t>
            </a:r>
            <a:r>
              <a:rPr lang="en-US" dirty="0"/>
              <a:t>conversely, </a:t>
            </a:r>
            <a:r>
              <a:rPr lang="en-US" dirty="0" smtClean="0"/>
              <a:t>we </a:t>
            </a:r>
            <a:r>
              <a:rPr lang="en-US" dirty="0"/>
              <a:t>get a lot of logic for the size, cost, and power</a:t>
            </a:r>
            <a:r>
              <a:rPr lang="en-US" dirty="0" smtClean="0"/>
              <a:t>.</a:t>
            </a:r>
          </a:p>
          <a:p>
            <a:r>
              <a:rPr lang="en-US" dirty="0"/>
              <a:t>It refers to how the gates are constructed on the IC. CMOS stands for Complementary MOS (metal oxide semiconductor), which uses uses both PMOS and NMOS (i.e. complementary) to construct the logic.</a:t>
            </a:r>
          </a:p>
        </p:txBody>
      </p:sp>
    </p:spTree>
    <p:extLst>
      <p:ext uri="{BB962C8B-B14F-4D97-AF65-F5344CB8AC3E}">
        <p14:creationId xmlns:p14="http://schemas.microsoft.com/office/powerpoint/2010/main" val="3259750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7030A0"/>
                </a:solidFill>
              </a:rPr>
              <a:t>References</a:t>
            </a:r>
            <a:r>
              <a:rPr lang="en-US" dirty="0">
                <a:solidFill>
                  <a:srgbClr val="FF0000"/>
                </a:solidFill>
              </a:rPr>
              <a:t/>
            </a:r>
            <a:br>
              <a:rPr lang="en-US" dirty="0">
                <a:solidFill>
                  <a:srgbClr val="FF0000"/>
                </a:solidFill>
              </a:rPr>
            </a:b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lstStyle/>
          <a:p>
            <a:r>
              <a:rPr lang="en-US" dirty="0"/>
              <a:t>Dr. Liu’s experiment </a:t>
            </a:r>
            <a:r>
              <a:rPr lang="en-US" dirty="0" smtClean="0"/>
              <a:t>7 </a:t>
            </a:r>
            <a:r>
              <a:rPr lang="en-US" dirty="0"/>
              <a:t>description</a:t>
            </a:r>
            <a:r>
              <a:rPr lang="en-US" dirty="0" smtClean="0"/>
              <a:t>.</a:t>
            </a:r>
          </a:p>
          <a:p>
            <a:r>
              <a:rPr lang="en-US" dirty="0" smtClean="0"/>
              <a:t>Dr. Liu’s Lecture 7 ppt.</a:t>
            </a:r>
          </a:p>
          <a:p>
            <a:r>
              <a:rPr lang="en-US" dirty="0"/>
              <a:t>A. S. </a:t>
            </a:r>
            <a:r>
              <a:rPr lang="en-US" dirty="0" err="1" smtClean="0"/>
              <a:t>Sedra</a:t>
            </a:r>
            <a:r>
              <a:rPr lang="en-US" dirty="0" smtClean="0"/>
              <a:t> </a:t>
            </a:r>
            <a:r>
              <a:rPr lang="en-US" dirty="0"/>
              <a:t>and K. C. Smith, "Microelectronic Circuits," </a:t>
            </a:r>
            <a:r>
              <a:rPr lang="en-US" dirty="0" smtClean="0"/>
              <a:t>7</a:t>
            </a:r>
            <a:r>
              <a:rPr lang="en-US" baseline="30000" dirty="0" smtClean="0"/>
              <a:t>th</a:t>
            </a:r>
            <a:r>
              <a:rPr lang="en-US" dirty="0" smtClean="0"/>
              <a:t> Edition 2015</a:t>
            </a:r>
            <a:r>
              <a:rPr lang="en-US" dirty="0"/>
              <a:t>. Chap.1 through </a:t>
            </a:r>
            <a:r>
              <a:rPr lang="en-US" dirty="0" smtClean="0"/>
              <a:t>Chap.7</a:t>
            </a:r>
            <a:r>
              <a:rPr lang="en-US" dirty="0"/>
              <a:t>. (ISBN: </a:t>
            </a:r>
            <a:r>
              <a:rPr lang="en-US" dirty="0" smtClean="0"/>
              <a:t>9780199339136) ed</a:t>
            </a:r>
            <a:r>
              <a:rPr lang="en-US" dirty="0"/>
              <a:t>. Oxford University Press</a:t>
            </a:r>
          </a:p>
        </p:txBody>
      </p:sp>
    </p:spTree>
    <p:extLst>
      <p:ext uri="{BB962C8B-B14F-4D97-AF65-F5344CB8AC3E}">
        <p14:creationId xmlns:p14="http://schemas.microsoft.com/office/powerpoint/2010/main" val="1187638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3947552" y="2893194"/>
            <a:ext cx="4692310" cy="1569660"/>
          </a:xfrm>
          <a:prstGeom prst="rect">
            <a:avLst/>
          </a:prstGeom>
          <a:noFill/>
        </p:spPr>
        <p:txBody>
          <a:bodyPr wrap="none" lIns="91440" tIns="45720" rIns="91440" bIns="45720">
            <a:spAutoFit/>
          </a:bodyPr>
          <a:lstStyle/>
          <a:p>
            <a:pPr algn="ctr"/>
            <a:r>
              <a:rPr lang="en-US" sz="9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 END</a:t>
            </a:r>
            <a:endParaRPr lang="en-US" sz="9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14398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Introduction </a:t>
            </a:r>
            <a:br>
              <a:rPr lang="en-US" dirty="0">
                <a:solidFill>
                  <a:srgbClr val="7030A0"/>
                </a:solidFill>
              </a:rPr>
            </a:br>
            <a:endParaRPr lang="en-US" dirty="0">
              <a:solidFill>
                <a:srgbClr val="7030A0"/>
              </a:solidFill>
            </a:endParaRPr>
          </a:p>
        </p:txBody>
      </p:sp>
      <p:sp>
        <p:nvSpPr>
          <p:cNvPr id="3" name="Content Placeholder 2"/>
          <p:cNvSpPr>
            <a:spLocks noGrp="1"/>
          </p:cNvSpPr>
          <p:nvPr>
            <p:ph idx="1"/>
          </p:nvPr>
        </p:nvSpPr>
        <p:spPr/>
        <p:txBody>
          <a:bodyPr>
            <a:normAutofit fontScale="92500"/>
          </a:bodyPr>
          <a:lstStyle/>
          <a:p>
            <a:r>
              <a:rPr lang="en-US" dirty="0">
                <a:solidFill>
                  <a:srgbClr val="7030A0"/>
                </a:solidFill>
              </a:rPr>
              <a:t>MOSFET (CMOS) </a:t>
            </a:r>
            <a:r>
              <a:rPr lang="en-US" dirty="0"/>
              <a:t>technology is widely used </a:t>
            </a:r>
            <a:r>
              <a:rPr lang="en-US" dirty="0" smtClean="0"/>
              <a:t>today.</a:t>
            </a:r>
          </a:p>
          <a:p>
            <a:r>
              <a:rPr lang="en-US" dirty="0"/>
              <a:t>Today’s computers CPUs and cell phones make use of CMOS due to several key </a:t>
            </a:r>
            <a:r>
              <a:rPr lang="en-US" dirty="0" smtClean="0"/>
              <a:t>advantages.</a:t>
            </a:r>
          </a:p>
          <a:p>
            <a:r>
              <a:rPr lang="en-US" dirty="0"/>
              <a:t>CMOS offers low power dissipation, relatively high </a:t>
            </a:r>
            <a:r>
              <a:rPr lang="en-US" dirty="0" smtClean="0"/>
              <a:t>speed</a:t>
            </a:r>
          </a:p>
          <a:p>
            <a:r>
              <a:rPr lang="en-US" dirty="0">
                <a:solidFill>
                  <a:srgbClr val="7030A0"/>
                </a:solidFill>
              </a:rPr>
              <a:t>A </a:t>
            </a:r>
            <a:r>
              <a:rPr lang="en-US" b="1" dirty="0">
                <a:solidFill>
                  <a:srgbClr val="7030A0"/>
                </a:solidFill>
              </a:rPr>
              <a:t>ring </a:t>
            </a:r>
            <a:r>
              <a:rPr lang="en-US" b="1" dirty="0" smtClean="0">
                <a:solidFill>
                  <a:srgbClr val="7030A0"/>
                </a:solidFill>
              </a:rPr>
              <a:t>oscillator: </a:t>
            </a:r>
            <a:r>
              <a:rPr lang="en-US" dirty="0"/>
              <a:t>composed of an odd number of NOT gates in a </a:t>
            </a:r>
            <a:r>
              <a:rPr lang="en-US" dirty="0" smtClean="0"/>
              <a:t>ring,</a:t>
            </a:r>
            <a:r>
              <a:rPr lang="en-US" dirty="0"/>
              <a:t> output oscillates between two voltage levels, representing true and </a:t>
            </a:r>
            <a:r>
              <a:rPr lang="en-US" dirty="0" smtClean="0"/>
              <a:t>false.</a:t>
            </a:r>
          </a:p>
          <a:p>
            <a:r>
              <a:rPr lang="en-US" dirty="0"/>
              <a:t>frequency-stability and power consumption improving of the </a:t>
            </a:r>
            <a:r>
              <a:rPr lang="en-US" b="1" dirty="0"/>
              <a:t>CMOS ring</a:t>
            </a:r>
            <a:r>
              <a:rPr lang="en-US" dirty="0"/>
              <a:t>-</a:t>
            </a:r>
            <a:r>
              <a:rPr lang="en-US" b="1" dirty="0"/>
              <a:t>oscillator</a:t>
            </a:r>
            <a:endParaRPr lang="en-US" dirty="0">
              <a:solidFill>
                <a:srgbClr val="7030A0"/>
              </a:solidFill>
            </a:endParaRPr>
          </a:p>
        </p:txBody>
      </p:sp>
    </p:spTree>
    <p:extLst>
      <p:ext uri="{BB962C8B-B14F-4D97-AF65-F5344CB8AC3E}">
        <p14:creationId xmlns:p14="http://schemas.microsoft.com/office/powerpoint/2010/main" val="1604343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CD4007 Configuration, and 74LS00</a:t>
            </a:r>
            <a:r>
              <a:rPr lang="en-US" dirty="0">
                <a:solidFill>
                  <a:srgbClr val="7030A0"/>
                </a:solidFill>
              </a:rPr>
              <a:t/>
            </a:r>
            <a:br>
              <a:rPr lang="en-US" dirty="0">
                <a:solidFill>
                  <a:srgbClr val="7030A0"/>
                </a:solidFill>
              </a:rPr>
            </a:b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465" y="2351088"/>
            <a:ext cx="6364962" cy="354171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00" y="2946400"/>
            <a:ext cx="4940300" cy="2082800"/>
          </a:xfrm>
          <a:prstGeom prst="rect">
            <a:avLst/>
          </a:prstGeom>
        </p:spPr>
      </p:pic>
    </p:spTree>
    <p:extLst>
      <p:ext uri="{BB962C8B-B14F-4D97-AF65-F5344CB8AC3E}">
        <p14:creationId xmlns:p14="http://schemas.microsoft.com/office/powerpoint/2010/main" val="978950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CMOS INVERTER SCHEMATIC DIAGRAM</a:t>
            </a: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6606" y="2249488"/>
            <a:ext cx="5655613" cy="3541712"/>
          </a:xfrm>
        </p:spPr>
      </p:pic>
    </p:spTree>
    <p:extLst>
      <p:ext uri="{BB962C8B-B14F-4D97-AF65-F5344CB8AC3E}">
        <p14:creationId xmlns:p14="http://schemas.microsoft.com/office/powerpoint/2010/main" val="768973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Abstract </a:t>
            </a:r>
            <a:br>
              <a:rPr lang="en-US" dirty="0">
                <a:solidFill>
                  <a:srgbClr val="7030A0"/>
                </a:solidFill>
              </a:rPr>
            </a:br>
            <a:endParaRPr lang="en-US" dirty="0">
              <a:solidFill>
                <a:srgbClr val="7030A0"/>
              </a:solidFill>
            </a:endParaRPr>
          </a:p>
        </p:txBody>
      </p:sp>
      <p:sp>
        <p:nvSpPr>
          <p:cNvPr id="3" name="Content Placeholder 2"/>
          <p:cNvSpPr>
            <a:spLocks noGrp="1"/>
          </p:cNvSpPr>
          <p:nvPr>
            <p:ph idx="1"/>
          </p:nvPr>
        </p:nvSpPr>
        <p:spPr/>
        <p:txBody>
          <a:bodyPr/>
          <a:lstStyle/>
          <a:p>
            <a:r>
              <a:rPr lang="en-US" dirty="0" smtClean="0"/>
              <a:t>Characterizing </a:t>
            </a:r>
            <a:r>
              <a:rPr lang="en-US" dirty="0"/>
              <a:t>basic digital circuits, such as CMOS inverter </a:t>
            </a:r>
          </a:p>
          <a:p>
            <a:r>
              <a:rPr lang="en-US" dirty="0" smtClean="0"/>
              <a:t>Building </a:t>
            </a:r>
            <a:r>
              <a:rPr lang="en-US" dirty="0"/>
              <a:t>ring oscillators and adjust frequency</a:t>
            </a:r>
            <a:r>
              <a:rPr lang="en-US" dirty="0" smtClean="0"/>
              <a:t>.</a:t>
            </a:r>
            <a:endParaRPr lang="en-US" dirty="0"/>
          </a:p>
          <a:p>
            <a:r>
              <a:rPr lang="en-US" dirty="0" smtClean="0"/>
              <a:t>Building </a:t>
            </a:r>
            <a:r>
              <a:rPr lang="en-US" dirty="0"/>
              <a:t>D-flip flop using NAND gates. </a:t>
            </a:r>
          </a:p>
          <a:p>
            <a:endParaRPr lang="en-US" dirty="0"/>
          </a:p>
        </p:txBody>
      </p:sp>
    </p:spTree>
    <p:extLst>
      <p:ext uri="{BB962C8B-B14F-4D97-AF65-F5344CB8AC3E}">
        <p14:creationId xmlns:p14="http://schemas.microsoft.com/office/powerpoint/2010/main" val="2068055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Transfer Function </a:t>
            </a:r>
            <a:br>
              <a:rPr lang="en-US" dirty="0">
                <a:solidFill>
                  <a:srgbClr val="7030A0"/>
                </a:solidFill>
              </a:rPr>
            </a:b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886" y="2318500"/>
            <a:ext cx="6547731" cy="35417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2318500"/>
            <a:ext cx="5138754" cy="3236911"/>
          </a:xfrm>
          <a:prstGeom prst="rect">
            <a:avLst/>
          </a:prstGeom>
        </p:spPr>
      </p:pic>
    </p:spTree>
    <p:extLst>
      <p:ext uri="{BB962C8B-B14F-4D97-AF65-F5344CB8AC3E}">
        <p14:creationId xmlns:p14="http://schemas.microsoft.com/office/powerpoint/2010/main" val="747394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7030A0"/>
                </a:solidFill>
              </a:rPr>
              <a:t>Acquired Waveforms with </a:t>
            </a:r>
            <a:r>
              <a:rPr lang="en-US" dirty="0" smtClean="0">
                <a:solidFill>
                  <a:srgbClr val="7030A0"/>
                </a:solidFill>
              </a:rPr>
              <a:t>rise, </a:t>
            </a:r>
            <a:r>
              <a:rPr lang="en-US" dirty="0">
                <a:solidFill>
                  <a:srgbClr val="7030A0"/>
                </a:solidFill>
              </a:rPr>
              <a:t>fall </a:t>
            </a:r>
            <a:r>
              <a:rPr lang="en-US" dirty="0" smtClean="0">
                <a:solidFill>
                  <a:srgbClr val="7030A0"/>
                </a:solidFill>
              </a:rPr>
              <a:t>time </a:t>
            </a:r>
            <a:r>
              <a:rPr lang="en-US" dirty="0">
                <a:solidFill>
                  <a:srgbClr val="7030A0"/>
                </a:solidFill>
              </a:rPr>
              <a:t>delay</a:t>
            </a:r>
            <a:br>
              <a:rPr lang="en-US" dirty="0">
                <a:solidFill>
                  <a:srgbClr val="7030A0"/>
                </a:solidFill>
              </a:rPr>
            </a:b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986" y="2097088"/>
            <a:ext cx="5699426" cy="307876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156" y="2030277"/>
            <a:ext cx="5826147" cy="3145572"/>
          </a:xfrm>
          <a:prstGeom prst="rect">
            <a:avLst/>
          </a:prstGeom>
        </p:spPr>
      </p:pic>
      <p:sp>
        <p:nvSpPr>
          <p:cNvPr id="6" name="TextBox 5"/>
          <p:cNvSpPr txBox="1"/>
          <p:nvPr/>
        </p:nvSpPr>
        <p:spPr>
          <a:xfrm>
            <a:off x="4389895" y="5452533"/>
            <a:ext cx="4741334" cy="646331"/>
          </a:xfrm>
          <a:prstGeom prst="rect">
            <a:avLst/>
          </a:prstGeom>
          <a:noFill/>
        </p:spPr>
        <p:txBody>
          <a:bodyPr wrap="square" rtlCol="0">
            <a:spAutoFit/>
          </a:bodyPr>
          <a:lstStyle/>
          <a:p>
            <a:r>
              <a:rPr lang="en-US" dirty="0"/>
              <a:t>Rising time delay is 73.671ns</a:t>
            </a:r>
          </a:p>
          <a:p>
            <a:r>
              <a:rPr lang="en-US" dirty="0"/>
              <a:t>Falling time delay is 80.171ns</a:t>
            </a:r>
          </a:p>
        </p:txBody>
      </p:sp>
    </p:spTree>
    <p:extLst>
      <p:ext uri="{BB962C8B-B14F-4D97-AF65-F5344CB8AC3E}">
        <p14:creationId xmlns:p14="http://schemas.microsoft.com/office/powerpoint/2010/main" val="2041437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rgbClr val="7030A0"/>
                </a:solidFill>
              </a:rPr>
              <a:t>Acquired Waveforms with rise, fall time delay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1297" y="2097088"/>
            <a:ext cx="6541429" cy="3541712"/>
          </a:xfrm>
        </p:spPr>
      </p:pic>
      <p:sp>
        <p:nvSpPr>
          <p:cNvPr id="5" name="TextBox 4"/>
          <p:cNvSpPr txBox="1"/>
          <p:nvPr/>
        </p:nvSpPr>
        <p:spPr>
          <a:xfrm>
            <a:off x="5019144" y="5892800"/>
            <a:ext cx="1845733" cy="369332"/>
          </a:xfrm>
          <a:prstGeom prst="rect">
            <a:avLst/>
          </a:prstGeom>
          <a:noFill/>
        </p:spPr>
        <p:txBody>
          <a:bodyPr wrap="square" rtlCol="0">
            <a:spAutoFit/>
          </a:bodyPr>
          <a:lstStyle/>
          <a:p>
            <a:r>
              <a:rPr lang="en-US" dirty="0" smtClean="0"/>
              <a:t>50 % delay</a:t>
            </a:r>
            <a:endParaRPr lang="en-US" dirty="0"/>
          </a:p>
        </p:txBody>
      </p:sp>
    </p:spTree>
    <p:extLst>
      <p:ext uri="{BB962C8B-B14F-4D97-AF65-F5344CB8AC3E}">
        <p14:creationId xmlns:p14="http://schemas.microsoft.com/office/powerpoint/2010/main" val="17168214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162</TotalTime>
  <Words>668</Words>
  <Application>Microsoft Macintosh PowerPoint</Application>
  <PresentationFormat>Widescreen</PresentationFormat>
  <Paragraphs>87</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Trebuchet MS</vt:lpstr>
      <vt:lpstr>Tw Cen MT</vt:lpstr>
      <vt:lpstr>Arial</vt:lpstr>
      <vt:lpstr>Circuit</vt:lpstr>
      <vt:lpstr>CMOS Inverter and Ring Oscillators  </vt:lpstr>
      <vt:lpstr>Scoring Sheet</vt:lpstr>
      <vt:lpstr>Introduction  </vt:lpstr>
      <vt:lpstr>CD4007 Configuration, and 74LS00 </vt:lpstr>
      <vt:lpstr>CMOS INVERTER SCHEMATIC DIAGRAM</vt:lpstr>
      <vt:lpstr>Abstract  </vt:lpstr>
      <vt:lpstr>Transfer Function  </vt:lpstr>
      <vt:lpstr>Acquired Waveforms with rise, fall time delay </vt:lpstr>
      <vt:lpstr>Acquired Waveforms with rise, fall time delay</vt:lpstr>
      <vt:lpstr>Plot of power consumption as a function of frequency </vt:lpstr>
      <vt:lpstr>Low-Power Schottky Inverter Circuit  </vt:lpstr>
      <vt:lpstr>CMOS inverters</vt:lpstr>
      <vt:lpstr>CMOS inverters</vt:lpstr>
      <vt:lpstr>Table of frequency versus capacitance </vt:lpstr>
      <vt:lpstr>images for the data with the waveform at low frequency. </vt:lpstr>
      <vt:lpstr>images for the data with the waveform at low frequency. </vt:lpstr>
      <vt:lpstr>images for the data with the waveform at low frequency. </vt:lpstr>
      <vt:lpstr>Truth table of D flip flop: </vt:lpstr>
      <vt:lpstr> Parts needed:  CD4007 CMOS inverter, two 74LS00 IC chips containing low- power Schottky NAND gates  Schottky NAND gates   </vt:lpstr>
      <vt:lpstr>ProcessING images</vt:lpstr>
      <vt:lpstr>ProcessING images</vt:lpstr>
      <vt:lpstr>ProcessING images</vt:lpstr>
      <vt:lpstr>Discussion  </vt:lpstr>
      <vt:lpstr>Discussion</vt:lpstr>
      <vt:lpstr>Discussion</vt:lpstr>
      <vt:lpstr>Conclusion  </vt:lpstr>
      <vt:lpstr>References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Exp7:CMOS Inverter and Ring Oscillators  </dc:title>
  <dc:creator>Microsoft Office User</dc:creator>
  <cp:lastModifiedBy>Microsoft Office User</cp:lastModifiedBy>
  <cp:revision>29</cp:revision>
  <dcterms:created xsi:type="dcterms:W3CDTF">2016-11-13T17:05:16Z</dcterms:created>
  <dcterms:modified xsi:type="dcterms:W3CDTF">2016-11-13T21:35:08Z</dcterms:modified>
</cp:coreProperties>
</file>